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5" r:id="rId2"/>
    <p:sldId id="287" r:id="rId3"/>
    <p:sldId id="288" r:id="rId4"/>
    <p:sldId id="289" r:id="rId5"/>
    <p:sldId id="290" r:id="rId6"/>
    <p:sldId id="294" r:id="rId7"/>
    <p:sldId id="300" r:id="rId8"/>
    <p:sldId id="301" r:id="rId9"/>
    <p:sldId id="305" r:id="rId10"/>
    <p:sldId id="303" r:id="rId11"/>
    <p:sldId id="304" r:id="rId12"/>
    <p:sldId id="302" r:id="rId13"/>
    <p:sldId id="295" r:id="rId14"/>
    <p:sldId id="298" r:id="rId15"/>
    <p:sldId id="299" r:id="rId16"/>
    <p:sldId id="286" r:id="rId17"/>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9019"/>
    <a:srgbClr val="495E78"/>
    <a:srgbClr val="AD8100"/>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02" autoAdjust="0"/>
    <p:restoredTop sz="94660"/>
  </p:normalViewPr>
  <p:slideViewPr>
    <p:cSldViewPr snapToGrid="0">
      <p:cViewPr varScale="1">
        <p:scale>
          <a:sx n="86" d="100"/>
          <a:sy n="86"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01/01/1445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01/01/1445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01/01/1445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01/01/1445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01/01/1445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01/01/1445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01/01/1445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01/01/1445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01/01/1445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01/01/1445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01/01/1445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01/01/1445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3989179" y="5911150"/>
            <a:ext cx="3847528" cy="276999"/>
          </a:xfrm>
          <a:prstGeom prst="rect">
            <a:avLst/>
          </a:prstGeom>
        </p:spPr>
        <p:txBody>
          <a:bodyPr wrap="none">
            <a:spAutoFit/>
          </a:bodyPr>
          <a:lstStyle/>
          <a:p>
            <a:r>
              <a:rPr lang="ar-KW" sz="1200" dirty="0">
                <a:solidFill>
                  <a:srgbClr val="495E78"/>
                </a:solidFill>
                <a:cs typeface="mohammad bold art 1" pitchFamily="2" charset="-78"/>
              </a:rPr>
              <a:t>إدارة الرقابة الميدانية – قطاع الإشراف – 11 و 12 يوليو  2023 </a:t>
            </a:r>
            <a:endParaRPr lang="en-GB" sz="1200" dirty="0">
              <a:solidFill>
                <a:srgbClr val="495E78"/>
              </a:solidFill>
              <a:cs typeface="mohammad bold art 1" pitchFamily="2" charset="-78"/>
            </a:endParaRPr>
          </a:p>
        </p:txBody>
      </p:sp>
      <p:sp>
        <p:nvSpPr>
          <p:cNvPr id="4" name="Title 1"/>
          <p:cNvSpPr>
            <a:spLocks noGrp="1"/>
          </p:cNvSpPr>
          <p:nvPr>
            <p:ph type="ctrTitle"/>
          </p:nvPr>
        </p:nvSpPr>
        <p:spPr>
          <a:xfrm>
            <a:off x="1514508" y="3201469"/>
            <a:ext cx="9144000" cy="999759"/>
          </a:xfrm>
        </p:spPr>
        <p:txBody>
          <a:bodyPr>
            <a:normAutofit fontScale="90000"/>
          </a:bodyPr>
          <a:lstStyle/>
          <a:p>
            <a:pPr rtl="1"/>
            <a:r>
              <a:rPr lang="ar-KW" sz="4400" b="1" dirty="0">
                <a:solidFill>
                  <a:srgbClr val="495E78"/>
                </a:solidFill>
                <a:cs typeface="mohammad bold art 1" pitchFamily="2" charset="-78"/>
              </a:rPr>
              <a:t>آخر المستجدات في مجال مكافحة غسل الأموال وتمويل الإرهاب</a:t>
            </a: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201710"/>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400" b="1" dirty="0">
                <a:solidFill>
                  <a:srgbClr val="B39019"/>
                </a:solidFill>
                <a:cs typeface="mohammad bold art 1" pitchFamily="2" charset="-78"/>
              </a:rPr>
              <a:t>ورشة توعوية</a:t>
            </a:r>
          </a:p>
          <a:p>
            <a:pPr rtl="1"/>
            <a:endParaRPr lang="ar-KW" sz="4400" b="1" dirty="0">
              <a:solidFill>
                <a:srgbClr val="B39019"/>
              </a:solidFill>
              <a:cs typeface="mohammad bold art 1" pitchFamily="2" charset="-78"/>
            </a:endParaRPr>
          </a:p>
        </p:txBody>
      </p: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000" b="1" dirty="0">
                <a:solidFill>
                  <a:srgbClr val="B39019"/>
                </a:solidFill>
                <a:latin typeface="Calibri" pitchFamily="34" charset="0"/>
                <a:cs typeface="mohammad bold art 1" pitchFamily="2" charset="-78"/>
              </a:rPr>
              <a:t>الجزء الثالث/ التقرير الوطني الخاص بتقييم مخاطر غسل الأموال وتمويل الإرهاب</a:t>
            </a:r>
            <a:endParaRPr lang="en-GB" sz="30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678204"/>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400" dirty="0">
                <a:solidFill>
                  <a:schemeClr val="tx2"/>
                </a:solidFill>
                <a:latin typeface="Calibri" pitchFamily="34" charset="0"/>
                <a:cs typeface="mohammad bold art 1" pitchFamily="2" charset="-78"/>
              </a:rPr>
              <a:t>أبرز مواطن الضعف في قطاع الأوراق المالية التي أشار إليها التقرير الوطني هي </a:t>
            </a:r>
            <a:r>
              <a:rPr lang="ar-KW" sz="2400" u="sng" dirty="0">
                <a:solidFill>
                  <a:schemeClr val="tx2"/>
                </a:solidFill>
                <a:latin typeface="Calibri" pitchFamily="34" charset="0"/>
                <a:cs typeface="mohammad bold art 1" pitchFamily="2" charset="-78"/>
              </a:rPr>
              <a:t>ضعف فاعلية رصد الأنشطة المشبوهة والإبلاغ عنها من قبل الجهات الخاضعة لرقابة الهيئة</a:t>
            </a:r>
            <a:r>
              <a:rPr lang="ar-KW" sz="2400" dirty="0">
                <a:solidFill>
                  <a:schemeClr val="tx2"/>
                </a:solidFill>
                <a:latin typeface="Calibri" pitchFamily="34" charset="0"/>
                <a:cs typeface="mohammad bold art 1" pitchFamily="2" charset="-78"/>
              </a:rPr>
              <a:t>.</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أولاً: أسباب ضعف فاعلية رصد الأنشطة المشبوهة والإبلاغ عنها:</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ضعف الأنظمة المستخدمة في عمليات الرصد.</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عدم مراجعة وإعادة تقييم فعالية الأنظمة المستخدمة والتقارير الصادرة من خلالها.</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عدم وضوح الإجراءات الداخلية لدى الشخص المرخص له في هذا الشأن.</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ضعف إجراءات العناية الواجبة (البيانات الصحيحة والكاملة عن العميل) قبل وأثناء علاقة العمل مع العملاء.</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التردد من عملية الإبلاغ عن الأنشطة المشبوهة من قبل موظفي الشخص المرخص له.</a:t>
            </a:r>
          </a:p>
          <a:p>
            <a:pPr marL="1188720" indent="-457200" algn="just" rtl="1" fontAlgn="base">
              <a:spcBef>
                <a:spcPct val="0"/>
              </a:spcBef>
              <a:spcAft>
                <a:spcPts val="600"/>
              </a:spcAft>
              <a:buFont typeface="+mj-lt"/>
              <a:buAutoNum type="arabicPeriod"/>
            </a:pPr>
            <a:endParaRPr lang="ar-KW" sz="2000" dirty="0">
              <a:solidFill>
                <a:schemeClr val="tx2"/>
              </a:solidFill>
              <a:latin typeface="Calibri" pitchFamily="34" charset="0"/>
              <a:cs typeface="mohammad bold art 1" pitchFamily="2" charset="-78"/>
            </a:endParaRPr>
          </a:p>
          <a:p>
            <a:pPr marL="731520" algn="just" rtl="1" fontAlgn="base">
              <a:spcBef>
                <a:spcPct val="0"/>
              </a:spcBef>
              <a:spcAft>
                <a:spcPts val="600"/>
              </a:spcAft>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337017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000" b="1" dirty="0">
                <a:solidFill>
                  <a:srgbClr val="B39019"/>
                </a:solidFill>
                <a:latin typeface="Calibri" pitchFamily="34" charset="0"/>
                <a:cs typeface="mohammad bold art 1" pitchFamily="2" charset="-78"/>
              </a:rPr>
              <a:t>الجزء الثالث/ التقرير الوطني الخاص بتقييم مخاطر غسل الأموال وتمويل الإرهاب</a:t>
            </a:r>
            <a:endParaRPr lang="en-GB" sz="30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447371"/>
          </a:xfrm>
          <a:prstGeom prst="rect">
            <a:avLst/>
          </a:prstGeom>
        </p:spPr>
        <p:txBody>
          <a:bodyPr wrap="square">
            <a:spAutoFit/>
          </a:bodyPr>
          <a:lstStyle/>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ثانياً: الحلول المقترحة:</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زيادة الوعي لدى الإدارة العليا وكافة موظفي جهاتكم.</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تطوير ومراجعة وإعادة تقييم فعالية الأنظمة المستخدمة والتقارير الصادرة من خلالها.</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تفعيل الإجراءات الداخلية لديكم.</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أخذ البيانات الصحيحة والكاملة من العملاء. (إجراءات العناية الواجبة)</a:t>
            </a:r>
          </a:p>
          <a:p>
            <a:pPr marL="73152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400" u="sng" dirty="0">
                <a:solidFill>
                  <a:srgbClr val="B39019"/>
                </a:solidFill>
                <a:latin typeface="Calibri" pitchFamily="34" charset="0"/>
                <a:cs typeface="mohammad bold art 1" pitchFamily="2" charset="-78"/>
              </a:rPr>
              <a:t>ثالثاً: تعليمات هيئة أسواق المال في هذا الشأن:</a:t>
            </a: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الالتزام بتعليمات الهيئة بشأن إجراءات العناية المستمرة تجاه العملاء والعمليات غير العادية، والمتمثلة في المواد من (3-37) وإلى (3-40)، بالإضافة إلى مواد الفصل الخامس (الإخطار عن العمليات المشتبه بها) من الكتاب السادس عشر من اللائحة التنفيذية لقانون الهيئة.</a:t>
            </a: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1188720" indent="-457200" algn="just" rtl="1" fontAlgn="base">
              <a:spcBef>
                <a:spcPct val="0"/>
              </a:spcBef>
              <a:spcAft>
                <a:spcPts val="600"/>
              </a:spcAft>
              <a:buFont typeface="+mj-lt"/>
              <a:buAutoNum type="arabicPeriod"/>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831852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000" b="1" dirty="0">
                <a:solidFill>
                  <a:srgbClr val="B39019"/>
                </a:solidFill>
                <a:latin typeface="Calibri" pitchFamily="34" charset="0"/>
                <a:cs typeface="mohammad bold art 1" pitchFamily="2" charset="-78"/>
              </a:rPr>
              <a:t>الجزء الرابع/ تقييم مخاطر غسل الأموال وتمويل الإرهاب</a:t>
            </a:r>
            <a:endParaRPr lang="en-GB" sz="30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801314"/>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u="sng" dirty="0">
                <a:solidFill>
                  <a:srgbClr val="B39019"/>
                </a:solidFill>
                <a:latin typeface="Calibri" pitchFamily="34" charset="0"/>
                <a:cs typeface="mohammad bold art 1" pitchFamily="2" charset="-78"/>
              </a:rPr>
              <a:t>دراسة تقييم المخاطر المتعلقة بغسل الأموال وتمويل الإرهاب المذكورة في المادة (2- 3) من الكتاب السادس عشر من اللائحة التنفيذية لقانون الهيئة:</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إعداد الدراسة.</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أنواع مخاطر غسل الأموال وتمويل الإرهاب.</a:t>
            </a:r>
          </a:p>
          <a:p>
            <a:pPr marL="73152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u="sng" dirty="0">
                <a:solidFill>
                  <a:srgbClr val="B39019"/>
                </a:solidFill>
                <a:latin typeface="Calibri" pitchFamily="34" charset="0"/>
                <a:cs typeface="mohammad bold art 1" pitchFamily="2" charset="-78"/>
              </a:rPr>
              <a:t>محددات تقييم مخاطر العملاء.</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u="sng" dirty="0">
                <a:solidFill>
                  <a:srgbClr val="B39019"/>
                </a:solidFill>
                <a:latin typeface="Calibri" pitchFamily="34" charset="0"/>
                <a:cs typeface="mohammad bold art 1" pitchFamily="2" charset="-78"/>
              </a:rPr>
              <a:t>بعض الأخطاء الشائعة عند تقييم مخاطر غسل الأموال وتمويل الإرهاب:</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تضمين بعض المخاطر غير المتعلقة بمخاطر غسل الأموال وتمويل الإرهاب.</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تقييم درجة المخاطر بموجب على العلاقة بين احتمالية تكرار الحدث وأثره على ميزانية الشركة.</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عدم الالتزام بمحددات تقييم المخاطر أثناء تقييم مخاطر العملاء.</a:t>
            </a: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596200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Sakkal Majalla" pitchFamily="2" charset="-78"/>
                <a:cs typeface="mohammad bold art 1" pitchFamily="2" charset="-78"/>
              </a:rPr>
              <a:t>الجزء الخامس/ ملاحظات مهام التفتيش الميداني السابقة</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646605"/>
          </a:xfrm>
          <a:prstGeom prst="rect">
            <a:avLst/>
          </a:prstGeom>
        </p:spPr>
        <p:txBody>
          <a:bodyPr wrap="square">
            <a:spAutoFit/>
          </a:bodyPr>
          <a:lstStyle/>
          <a:p>
            <a:pPr marL="285750" indent="0" algn="just" rtl="1" fontAlgn="base">
              <a:spcBef>
                <a:spcPct val="0"/>
              </a:spcBef>
              <a:spcAft>
                <a:spcPts val="600"/>
              </a:spcAft>
              <a:buNone/>
            </a:pPr>
            <a:r>
              <a:rPr lang="ar-KW" sz="2400" dirty="0">
                <a:solidFill>
                  <a:schemeClr val="tx2"/>
                </a:solidFill>
                <a:latin typeface="Calibri" pitchFamily="34" charset="0"/>
                <a:cs typeface="mohammad bold art 1" pitchFamily="2" charset="-78"/>
              </a:rPr>
              <a:t>تجدون أدناه أهم مواد الكتاب السادس عشر (مكافحة غسل الأموال وتمويل الإرهاب) من اللائحة التنفيذية لقانون الهيئة، والتي تقوم فرق التفتيش الميداني التابعة للهيئة من خلال مهام التفتيش الميداني برصد الملاحظات بموجبها:</a:t>
            </a:r>
          </a:p>
          <a:p>
            <a:pPr marL="285750" indent="0" algn="just" rtl="1" fontAlgn="base">
              <a:spcBef>
                <a:spcPct val="0"/>
              </a:spcBef>
              <a:spcAft>
                <a:spcPts val="600"/>
              </a:spcAft>
              <a:buNone/>
            </a:pPr>
            <a:endParaRPr lang="ar-KW" sz="2400" dirty="0">
              <a:solidFill>
                <a:schemeClr val="tx2"/>
              </a:solidFill>
              <a:latin typeface="Calibri" pitchFamily="34" charset="0"/>
              <a:cs typeface="mohammad bold art 1" pitchFamily="2" charset="-78"/>
            </a:endParaRPr>
          </a:p>
        </p:txBody>
      </p:sp>
      <p:graphicFrame>
        <p:nvGraphicFramePr>
          <p:cNvPr id="2" name="Table 1">
            <a:extLst>
              <a:ext uri="{FF2B5EF4-FFF2-40B4-BE49-F238E27FC236}">
                <a16:creationId xmlns:a16="http://schemas.microsoft.com/office/drawing/2014/main" id="{146E3472-EDAF-4639-A9AA-4A1DE2537274}"/>
              </a:ext>
            </a:extLst>
          </p:cNvPr>
          <p:cNvGraphicFramePr>
            <a:graphicFrameLocks noGrp="1"/>
          </p:cNvGraphicFramePr>
          <p:nvPr>
            <p:extLst>
              <p:ext uri="{D42A27DB-BD31-4B8C-83A1-F6EECF244321}">
                <p14:modId xmlns:p14="http://schemas.microsoft.com/office/powerpoint/2010/main" val="2455739540"/>
              </p:ext>
            </p:extLst>
          </p:nvPr>
        </p:nvGraphicFramePr>
        <p:xfrm>
          <a:off x="1373051" y="3213464"/>
          <a:ext cx="9445898" cy="2338088"/>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457618261"/>
                    </a:ext>
                  </a:extLst>
                </a:gridCol>
                <a:gridCol w="4722949">
                  <a:extLst>
                    <a:ext uri="{9D8B030D-6E8A-4147-A177-3AD203B41FA5}">
                      <a16:colId xmlns:a16="http://schemas.microsoft.com/office/drawing/2014/main" val="3193618269"/>
                    </a:ext>
                  </a:extLst>
                </a:gridCol>
              </a:tblGrid>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2-</a:t>
                      </a:r>
                      <a:r>
                        <a:rPr lang="ar-KW" sz="2400" b="1" dirty="0">
                          <a:solidFill>
                            <a:schemeClr val="tx2"/>
                          </a:solidFill>
                          <a:latin typeface="Calibri" pitchFamily="34" charset="0"/>
                          <a:cs typeface="mohammad bold art 1" pitchFamily="2" charset="-78"/>
                        </a:rPr>
                        <a:t>المادة (3-8).</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kern="1200" dirty="0">
                          <a:solidFill>
                            <a:schemeClr val="tx2"/>
                          </a:solidFill>
                          <a:latin typeface="Abadi" panose="020B0604020104020204" pitchFamily="34" charset="0"/>
                          <a:ea typeface="+mn-ea"/>
                          <a:cs typeface="mohammad bold art 1" pitchFamily="2" charset="-78"/>
                        </a:rPr>
                        <a:t>1-المادة (3-5).</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27929"/>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4-</a:t>
                      </a:r>
                      <a:r>
                        <a:rPr lang="ar-KW" sz="2400" b="1" dirty="0">
                          <a:solidFill>
                            <a:schemeClr val="tx2"/>
                          </a:solidFill>
                          <a:latin typeface="Calibri" pitchFamily="34" charset="0"/>
                          <a:cs typeface="mohammad bold art 1" pitchFamily="2" charset="-78"/>
                        </a:rPr>
                        <a:t>المادة (3-20).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3-</a:t>
                      </a:r>
                      <a:r>
                        <a:rPr lang="ar-KW" sz="2400" b="1" dirty="0">
                          <a:solidFill>
                            <a:schemeClr val="tx2"/>
                          </a:solidFill>
                          <a:latin typeface="Calibri" pitchFamily="34" charset="0"/>
                          <a:cs typeface="mohammad bold art 1" pitchFamily="2" charset="-78"/>
                        </a:rPr>
                        <a:t>المادة (3-19).</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699862"/>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6-</a:t>
                      </a:r>
                      <a:r>
                        <a:rPr lang="ar-KW" sz="2400" b="1" dirty="0">
                          <a:solidFill>
                            <a:schemeClr val="tx2"/>
                          </a:solidFill>
                          <a:latin typeface="Calibri" pitchFamily="34" charset="0"/>
                          <a:cs typeface="mohammad bold art 1" pitchFamily="2" charset="-78"/>
                        </a:rPr>
                        <a:t>المادة (4-1).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5-</a:t>
                      </a:r>
                      <a:r>
                        <a:rPr lang="ar-KW" sz="2400" b="1" dirty="0">
                          <a:solidFill>
                            <a:schemeClr val="tx2"/>
                          </a:solidFill>
                          <a:latin typeface="Calibri" pitchFamily="34" charset="0"/>
                          <a:cs typeface="mohammad bold art 1" pitchFamily="2" charset="-78"/>
                        </a:rPr>
                        <a:t>المادة (3-37).</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950613"/>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8-</a:t>
                      </a:r>
                      <a:r>
                        <a:rPr lang="ar-KW" sz="2400" b="1" dirty="0">
                          <a:solidFill>
                            <a:schemeClr val="tx2"/>
                          </a:solidFill>
                          <a:latin typeface="Calibri" pitchFamily="34" charset="0"/>
                          <a:cs typeface="mohammad bold art 1" pitchFamily="2" charset="-78"/>
                        </a:rPr>
                        <a:t>المادة (7-6).</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7-</a:t>
                      </a:r>
                      <a:r>
                        <a:rPr lang="ar-KW" sz="2400" b="1" dirty="0">
                          <a:solidFill>
                            <a:schemeClr val="tx2"/>
                          </a:solidFill>
                          <a:latin typeface="Calibri" pitchFamily="34" charset="0"/>
                          <a:cs typeface="mohammad bold art 1" pitchFamily="2" charset="-78"/>
                        </a:rPr>
                        <a:t>المادة (6-1).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937761"/>
                  </a:ext>
                </a:extLst>
              </a:tr>
            </a:tbl>
          </a:graphicData>
        </a:graphic>
      </p:graphicFrame>
    </p:spTree>
    <p:extLst>
      <p:ext uri="{BB962C8B-B14F-4D97-AF65-F5344CB8AC3E}">
        <p14:creationId xmlns:p14="http://schemas.microsoft.com/office/powerpoint/2010/main" val="425774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الأسئلة</a:t>
            </a:r>
            <a:endParaRPr lang="en-GB" sz="2800" dirty="0">
              <a:solidFill>
                <a:srgbClr val="B39019"/>
              </a:solidFill>
            </a:endParaRPr>
          </a:p>
        </p:txBody>
      </p:sp>
    </p:spTree>
    <p:extLst>
      <p:ext uri="{BB962C8B-B14F-4D97-AF65-F5344CB8AC3E}">
        <p14:creationId xmlns:p14="http://schemas.microsoft.com/office/powerpoint/2010/main" val="379803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شــكــراً</a:t>
            </a:r>
            <a:endParaRPr lang="en-GB" sz="2800" dirty="0">
              <a:solidFill>
                <a:srgbClr val="B39019"/>
              </a:solidFill>
            </a:endParaRPr>
          </a:p>
        </p:txBody>
      </p:sp>
    </p:spTree>
    <p:extLst>
      <p:ext uri="{BB962C8B-B14F-4D97-AF65-F5344CB8AC3E}">
        <p14:creationId xmlns:p14="http://schemas.microsoft.com/office/powerpoint/2010/main" val="282532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8238309" y="1498341"/>
            <a:ext cx="3596640" cy="1072197"/>
          </a:xfrm>
        </p:spPr>
        <p:txBody>
          <a:bodyPr/>
          <a:lstStyle/>
          <a:p>
            <a:r>
              <a:rPr lang="ar-KW" b="1" dirty="0">
                <a:solidFill>
                  <a:srgbClr val="B39019"/>
                </a:solidFill>
                <a:cs typeface="mohammad bold art 1" pitchFamily="2" charset="-78"/>
              </a:rPr>
              <a:t>مقدمــــــــة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357051" y="2744709"/>
            <a:ext cx="11277600" cy="2893100"/>
          </a:xfrm>
          <a:prstGeom prst="rect">
            <a:avLst/>
          </a:prstGeom>
        </p:spPr>
        <p:txBody>
          <a:bodyPr wrap="square">
            <a:spAutoFit/>
          </a:bodyPr>
          <a:lstStyle/>
          <a:p>
            <a:pPr lvl="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400" dirty="0">
                <a:solidFill>
                  <a:schemeClr val="tx2"/>
                </a:solidFill>
                <a:latin typeface="Calibri" pitchFamily="34" charset="0"/>
                <a:cs typeface="mohammad bold art 1" pitchFamily="2" charset="-78"/>
              </a:rPr>
              <a:t>106</a:t>
            </a:r>
            <a:r>
              <a:rPr lang="ar-KW" sz="2400" dirty="0">
                <a:solidFill>
                  <a:schemeClr val="tx2"/>
                </a:solidFill>
                <a:latin typeface="Calibri" pitchFamily="34" charset="0"/>
                <a:cs typeface="mohammad bold art 1" pitchFamily="2" charset="-78"/>
              </a:rPr>
              <a:t>) لسنة </a:t>
            </a:r>
            <a:r>
              <a:rPr lang="en-US" sz="2400" dirty="0">
                <a:solidFill>
                  <a:schemeClr val="tx2"/>
                </a:solidFill>
                <a:latin typeface="Calibri" pitchFamily="34" charset="0"/>
                <a:cs typeface="mohammad bold art 1" pitchFamily="2" charset="-78"/>
              </a:rPr>
              <a:t>2013</a:t>
            </a:r>
            <a:r>
              <a:rPr lang="ar-KW" sz="2400" dirty="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ورش العمل التوعوية التي تقيمها هيئة أسواق المال بشكل دوري.</a:t>
            </a:r>
          </a:p>
        </p:txBody>
      </p:sp>
    </p:spTree>
    <p:extLst>
      <p:ext uri="{BB962C8B-B14F-4D97-AF65-F5344CB8AC3E}">
        <p14:creationId xmlns:p14="http://schemas.microsoft.com/office/powerpoint/2010/main" val="10713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4231928"/>
          </a:xfrm>
          <a:prstGeom prst="rect">
            <a:avLst/>
          </a:prstGeom>
        </p:spPr>
        <p:txBody>
          <a:bodyPr wrap="square">
            <a:spAutoFit/>
          </a:bodyPr>
          <a:lstStyle/>
          <a:p>
            <a:pPr marL="400050" lvl="1" indent="0" algn="r" rtl="1" fontAlgn="base">
              <a:spcBef>
                <a:spcPct val="0"/>
              </a:spcBef>
              <a:spcAft>
                <a:spcPts val="600"/>
              </a:spcAft>
              <a:buNone/>
            </a:pPr>
            <a:r>
              <a:rPr lang="ar-KW" sz="2400" b="1" u="sng" dirty="0">
                <a:solidFill>
                  <a:schemeClr val="tx2"/>
                </a:solidFill>
                <a:latin typeface="Calibri" pitchFamily="34" charset="0"/>
                <a:cs typeface="mohammad bold art 1" pitchFamily="2" charset="-78"/>
              </a:rPr>
              <a:t>وفيما يلي نستعرض محتوى ورشة العمل</a:t>
            </a:r>
            <a:endParaRPr lang="en-US" sz="2400" b="1" u="sng" dirty="0">
              <a:solidFill>
                <a:schemeClr val="tx2"/>
              </a:solidFill>
              <a:latin typeface="Calibri" pitchFamily="34" charset="0"/>
              <a:cs typeface="mohammad bold art 1" pitchFamily="2" charset="-78"/>
            </a:endParaRPr>
          </a:p>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الأول: </a:t>
            </a:r>
          </a:p>
          <a:p>
            <a:pPr marL="925200" lvl="3" indent="0" algn="just" rtl="1" fontAlgn="base">
              <a:lnSpc>
                <a:spcPct val="120000"/>
              </a:lnSpc>
              <a:spcBef>
                <a:spcPct val="0"/>
              </a:spcBef>
              <a:spcAft>
                <a:spcPts val="600"/>
              </a:spcAft>
              <a:buNone/>
            </a:pPr>
            <a:r>
              <a:rPr lang="ar-KW" sz="2000" dirty="0">
                <a:solidFill>
                  <a:schemeClr val="tx2"/>
                </a:solidFill>
                <a:latin typeface="Calibri" pitchFamily="34" charset="0"/>
                <a:cs typeface="mohammad bold art 1" pitchFamily="2" charset="-78"/>
              </a:rPr>
              <a:t>نموذج إجراءات العناية الواجبة الذي يتم استيفاءه من قبل الأشخاص المرخص لهم من قبل هيئة أسواق المال، والجهات التي تتقدم إلى الهيئة بطلبات الترخيص.</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الثاني:</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تعميم هيئة أسواق المال رقم (5) لسنة 2023 بشأن نسبة السيطرة النهائية للمستفيد الفعلي على العميل، والأشخاص المسيطرين ضمن العميل الأساسي بحكم منصبهم.</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الثالث:</a:t>
            </a:r>
          </a:p>
          <a:p>
            <a:pPr marL="925200" lvl="3" indent="0" algn="just" rtl="1" fontAlgn="base">
              <a:spcBef>
                <a:spcPct val="0"/>
              </a:spcBef>
              <a:spcAft>
                <a:spcPts val="600"/>
              </a:spcAft>
              <a:buNone/>
            </a:pPr>
            <a:r>
              <a:rPr lang="ar-KW" sz="2000" dirty="0">
                <a:solidFill>
                  <a:schemeClr val="tx2"/>
                </a:solidFill>
                <a:latin typeface="Calibri" pitchFamily="34" charset="0"/>
                <a:cs typeface="mohammad bold art 1" pitchFamily="2" charset="-78"/>
              </a:rPr>
              <a:t>التقرير الوطني الخاص بتقييم مخاطر غسل الأموال وتمويل الإرهاب. </a:t>
            </a:r>
          </a:p>
        </p:txBody>
      </p:sp>
    </p:spTree>
    <p:extLst>
      <p:ext uri="{BB962C8B-B14F-4D97-AF65-F5344CB8AC3E}">
        <p14:creationId xmlns:p14="http://schemas.microsoft.com/office/powerpoint/2010/main" val="38346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 calcmode="lin" valueType="num">
                                      <p:cBhvr additive="base">
                                        <p:cTn id="3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 calcmode="lin" valueType="num">
                                      <p:cBhvr additive="base">
                                        <p:cTn id="3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3154710"/>
          </a:xfrm>
          <a:prstGeom prst="rect">
            <a:avLst/>
          </a:prstGeom>
        </p:spPr>
        <p:txBody>
          <a:bodyPr wrap="square">
            <a:spAutoFit/>
          </a:bodyPr>
          <a:lstStyle/>
          <a:p>
            <a:pPr marL="400050" lvl="1" indent="0" algn="r" rtl="1" fontAlgn="base">
              <a:spcBef>
                <a:spcPct val="0"/>
              </a:spcBef>
              <a:spcAft>
                <a:spcPts val="600"/>
              </a:spcAft>
              <a:buNone/>
            </a:pPr>
            <a:r>
              <a:rPr lang="ar-KW" sz="2400" b="1" u="sng" dirty="0">
                <a:solidFill>
                  <a:schemeClr val="tx2"/>
                </a:solidFill>
                <a:latin typeface="Calibri" pitchFamily="34" charset="0"/>
                <a:cs typeface="mohammad bold art 1" pitchFamily="2" charset="-78"/>
              </a:rPr>
              <a:t>وفيما يلي نستعرض محتوى ورشة العمل</a:t>
            </a:r>
            <a:endParaRPr lang="en-US" sz="2400" b="1" u="sng" dirty="0">
              <a:solidFill>
                <a:schemeClr val="tx2"/>
              </a:solidFill>
              <a:latin typeface="Calibri" pitchFamily="34" charset="0"/>
              <a:cs typeface="mohammad bold art 1" pitchFamily="2" charset="-78"/>
            </a:endParaRPr>
          </a:p>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الرابع :</a:t>
            </a:r>
          </a:p>
          <a:p>
            <a:pPr marL="925200" lvl="3" algn="just" rtl="1" fontAlgn="base">
              <a:spcBef>
                <a:spcPct val="0"/>
              </a:spcBef>
              <a:spcAft>
                <a:spcPts val="600"/>
              </a:spcAft>
            </a:pPr>
            <a:r>
              <a:rPr lang="ar-KW" sz="2000" dirty="0">
                <a:solidFill>
                  <a:schemeClr val="tx2"/>
                </a:solidFill>
                <a:latin typeface="Calibri" pitchFamily="34" charset="0"/>
                <a:cs typeface="mohammad bold art 1" pitchFamily="2" charset="-78"/>
              </a:rPr>
              <a:t>تقييم مخاطر غسل الأموال وتمويل الإرهاب.</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الخامس:</a:t>
            </a:r>
          </a:p>
          <a:p>
            <a:pPr marL="925200" lvl="3" algn="just" rtl="1" fontAlgn="base">
              <a:spcBef>
                <a:spcPct val="0"/>
              </a:spcBef>
              <a:spcAft>
                <a:spcPts val="600"/>
              </a:spcAft>
            </a:pPr>
            <a:r>
              <a:rPr lang="ar-KW" sz="2000" dirty="0">
                <a:solidFill>
                  <a:schemeClr val="tx2"/>
                </a:solidFill>
                <a:latin typeface="Calibri" pitchFamily="34" charset="0"/>
                <a:cs typeface="mohammad bold art 1" pitchFamily="2" charset="-78"/>
              </a:rPr>
              <a:t>الملاحظات التي تم رصدها من قبل إدارة الرقابة الميدانية من خلال مهام التفتيش الميداني.</a:t>
            </a:r>
          </a:p>
          <a:p>
            <a:pPr marL="925200" lvl="3" indent="0" algn="just" rtl="1" fontAlgn="base">
              <a:spcBef>
                <a:spcPct val="0"/>
              </a:spcBef>
              <a:spcAft>
                <a:spcPts val="600"/>
              </a:spcAft>
              <a:buNone/>
            </a:pPr>
            <a:endParaRPr lang="ar-KW" sz="2000" dirty="0">
              <a:solidFill>
                <a:srgbClr val="FF0000"/>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1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35070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calcmode="lin" valueType="num">
                                      <p:cBhvr additive="base">
                                        <p:cTn id="1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 calcmode="lin" valueType="num">
                                      <p:cBhvr additive="base">
                                        <p:cTn id="2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الأول/ ال</a:t>
            </a:r>
            <a:r>
              <a:rPr lang="ar-KW" sz="3600" b="1" dirty="0">
                <a:solidFill>
                  <a:srgbClr val="B39019"/>
                </a:solidFill>
                <a:latin typeface="Calibri" pitchFamily="34" charset="0"/>
                <a:cs typeface="mohammad bold art 1" pitchFamily="2" charset="-78"/>
              </a:rPr>
              <a:t>نموذج الجديد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281734"/>
            <a:ext cx="11277600" cy="3456331"/>
          </a:xfrm>
          <a:prstGeom prst="rect">
            <a:avLst/>
          </a:prstGeom>
        </p:spPr>
        <p:txBody>
          <a:bodyPr wrap="square">
            <a:spAutoFit/>
          </a:bodyPr>
          <a:lstStyle/>
          <a:p>
            <a:pPr lvl="0" algn="just" rtl="1" fontAlgn="base">
              <a:lnSpc>
                <a:spcPct val="120000"/>
              </a:lnSpc>
              <a:spcBef>
                <a:spcPts val="1200"/>
              </a:spcBef>
              <a:spcAft>
                <a:spcPts val="600"/>
              </a:spcAft>
            </a:pPr>
            <a:r>
              <a:rPr lang="ar-KW" sz="2400" u="sng" dirty="0">
                <a:solidFill>
                  <a:srgbClr val="B39019"/>
                </a:solidFill>
                <a:latin typeface="Calibri" pitchFamily="34" charset="0"/>
                <a:cs typeface="mohammad bold art 1" pitchFamily="2" charset="-78"/>
              </a:rPr>
              <a:t>أولاً: الفئة المستهدفة في نموذج إجراءات العناية الواجبة.</a:t>
            </a:r>
          </a:p>
          <a:p>
            <a:pPr marL="628650" indent="-342900" algn="just" rtl="1" fontAlgn="base">
              <a:spcBef>
                <a:spcPct val="0"/>
              </a:spcBef>
              <a:spcAft>
                <a:spcPts val="600"/>
              </a:spcAft>
              <a:buFont typeface="Wingdings" panose="05000000000000000000" pitchFamily="2" charset="2"/>
              <a:buChar char="Ø"/>
            </a:pPr>
            <a:r>
              <a:rPr lang="ar-KW" sz="2100" dirty="0">
                <a:solidFill>
                  <a:schemeClr val="tx2"/>
                </a:solidFill>
                <a:latin typeface="Calibri" pitchFamily="34" charset="0"/>
                <a:cs typeface="mohammad bold art 1" pitchFamily="2" charset="-78"/>
              </a:rPr>
              <a:t>هيئة أسواق المال بصدد إطلاق نموذج عبر بوابتها الإلكترونية باسم "نموذج إجراءات العناية الواجبة للأشخاص المرخص لهم".</a:t>
            </a:r>
          </a:p>
          <a:p>
            <a:pPr marL="628650" indent="-342900" algn="just" rtl="1" fontAlgn="base">
              <a:spcBef>
                <a:spcPct val="0"/>
              </a:spcBef>
              <a:spcAft>
                <a:spcPts val="600"/>
              </a:spcAft>
              <a:buFont typeface="Wingdings" panose="05000000000000000000" pitchFamily="2" charset="2"/>
              <a:buChar char="Ø"/>
            </a:pPr>
            <a:r>
              <a:rPr lang="ar-KW" sz="2100" dirty="0">
                <a:solidFill>
                  <a:schemeClr val="tx2"/>
                </a:solidFill>
                <a:latin typeface="Calibri" pitchFamily="34" charset="0"/>
                <a:cs typeface="mohammad bold art 1" pitchFamily="2" charset="-78"/>
              </a:rPr>
              <a:t>الفئة المستهدفة بالنموذج هم </a:t>
            </a:r>
            <a:r>
              <a:rPr lang="ar-KW" sz="2100" u="sng" dirty="0">
                <a:solidFill>
                  <a:schemeClr val="tx2"/>
                </a:solidFill>
                <a:latin typeface="Calibri" pitchFamily="34" charset="0"/>
                <a:cs typeface="mohammad bold art 1" pitchFamily="2" charset="-78"/>
              </a:rPr>
              <a:t>الأشخاص المرخص لهم من قبل الهيئة</a:t>
            </a:r>
            <a:r>
              <a:rPr lang="ar-KW" sz="2100" dirty="0">
                <a:solidFill>
                  <a:schemeClr val="tx2"/>
                </a:solidFill>
                <a:latin typeface="Calibri" pitchFamily="34" charset="0"/>
                <a:cs typeface="mohammad bold art 1" pitchFamily="2" charset="-78"/>
              </a:rPr>
              <a:t>، </a:t>
            </a:r>
            <a:r>
              <a:rPr lang="ar-KW" sz="2100" u="sng" dirty="0">
                <a:solidFill>
                  <a:schemeClr val="tx2"/>
                </a:solidFill>
                <a:latin typeface="Calibri" pitchFamily="34" charset="0"/>
                <a:cs typeface="mohammad bold art 1" pitchFamily="2" charset="-78"/>
              </a:rPr>
              <a:t>والجهات التي تتقدم إلى الهيئة بطلبات الترخيص</a:t>
            </a:r>
            <a:r>
              <a:rPr lang="ar-KW" sz="2100" dirty="0">
                <a:solidFill>
                  <a:schemeClr val="tx2"/>
                </a:solidFill>
                <a:latin typeface="Calibri" pitchFamily="34" charset="0"/>
                <a:cs typeface="mohammad bold art 1" pitchFamily="2" charset="-78"/>
              </a:rPr>
              <a:t>.</a:t>
            </a:r>
          </a:p>
          <a:p>
            <a:pPr marL="628650" indent="-342900" algn="just" rtl="1" fontAlgn="base">
              <a:spcBef>
                <a:spcPct val="0"/>
              </a:spcBef>
              <a:spcAft>
                <a:spcPts val="600"/>
              </a:spcAft>
              <a:buFont typeface="Wingdings" panose="05000000000000000000" pitchFamily="2" charset="2"/>
              <a:buChar char="Ø"/>
            </a:pPr>
            <a:r>
              <a:rPr lang="ar-KW" sz="2100" dirty="0">
                <a:solidFill>
                  <a:schemeClr val="tx2"/>
                </a:solidFill>
                <a:latin typeface="Calibri" pitchFamily="34" charset="0"/>
                <a:cs typeface="mohammad bold art 1" pitchFamily="2" charset="-78"/>
              </a:rPr>
              <a:t>تعميم هيئة أسواق المال بشأن "نموذج إجراءات العناية الواجبة للأشخاص المرخص لهم".</a:t>
            </a:r>
          </a:p>
          <a:p>
            <a:pPr algn="just" rtl="1" fontAlgn="base">
              <a:lnSpc>
                <a:spcPct val="120000"/>
              </a:lnSpc>
              <a:spcBef>
                <a:spcPts val="1200"/>
              </a:spcBef>
              <a:spcAft>
                <a:spcPts val="600"/>
              </a:spcAft>
            </a:pPr>
            <a:r>
              <a:rPr lang="ar-KW" sz="2400" u="sng" dirty="0">
                <a:solidFill>
                  <a:srgbClr val="B39019"/>
                </a:solidFill>
                <a:latin typeface="Calibri" pitchFamily="34" charset="0"/>
                <a:cs typeface="mohammad bold art 1" pitchFamily="2" charset="-78"/>
              </a:rPr>
              <a:t>ثانياً: محتويات نموذج إجراءات العناية الواجبة.</a:t>
            </a: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44018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الثاني/ تعميم هيئة أسواق المال رقم (5)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201150"/>
          </a:xfrm>
          <a:prstGeom prst="rect">
            <a:avLst/>
          </a:prstGeom>
        </p:spPr>
        <p:txBody>
          <a:bodyPr wrap="square">
            <a:spAutoFit/>
          </a:bodyPr>
          <a:lstStyle/>
          <a:p>
            <a:pPr marL="285750" indent="0" algn="just" rtl="1" fontAlgn="base">
              <a:spcBef>
                <a:spcPct val="0"/>
              </a:spcBef>
              <a:spcAft>
                <a:spcPts val="600"/>
              </a:spcAft>
              <a:buNone/>
            </a:pPr>
            <a:r>
              <a:rPr lang="ar-KW" sz="2400" u="sng" dirty="0">
                <a:solidFill>
                  <a:schemeClr val="tx2"/>
                </a:solidFill>
                <a:latin typeface="Calibri" pitchFamily="34" charset="0"/>
                <a:cs typeface="mohammad bold art 1" pitchFamily="2" charset="-78"/>
              </a:rPr>
              <a:t>ينص تعميم هيئة أسواق المال رقم (5) لسنة 2023 على:</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indent="0" algn="just" rtl="1" fontAlgn="base">
              <a:lnSpc>
                <a:spcPct val="150000"/>
              </a:lnSpc>
              <a:spcBef>
                <a:spcPct val="0"/>
              </a:spcBef>
              <a:spcAft>
                <a:spcPts val="600"/>
              </a:spcAft>
              <a:buNone/>
            </a:pPr>
            <a:r>
              <a:rPr lang="ar-KW" sz="1600" b="1" dirty="0">
                <a:solidFill>
                  <a:schemeClr val="tx2"/>
                </a:solidFill>
                <a:latin typeface="Calibri" pitchFamily="34" charset="0"/>
                <a:cs typeface="mohammad bold art 1" pitchFamily="2" charset="-78"/>
              </a:rPr>
              <a:t>"بالإشارة على الموضوع أعلاه، تسترعي الهيئة انتباهكم إلى تعريف المستفيد الفعلي الوارد في المادة (1) من القانون رقم (106) لسنة 2013 بشأن مكافحة غسل الأموال وتمويل الإرهاب، وإلى أحكام مواد الكتاب السادس عشر "مكافحة غسل الأموال وتمويل الإرهاب" من اللائحة التنفيذية للقانون رقم (7) لسنة 2010 بشأن إنشاء هيئة أسواق المال وتنظيم نشاط الأوراق المالية وتعديلاتهما، والتي أوجبت على الشخص المرخص له بأنشطة الأوراق المالية </a:t>
            </a:r>
            <a:r>
              <a:rPr lang="ar-KW" sz="1600" b="1" u="sng" dirty="0">
                <a:solidFill>
                  <a:schemeClr val="tx2"/>
                </a:solidFill>
                <a:latin typeface="Calibri" pitchFamily="34" charset="0"/>
                <a:cs typeface="mohammad bold art 1" pitchFamily="2" charset="-78"/>
              </a:rPr>
              <a:t>القيام بإجراءات العناية الواجبة على المستفيد الفعلي ضمن العميل الأساسي</a:t>
            </a:r>
            <a:r>
              <a:rPr lang="ar-KW" sz="1600" b="1" dirty="0">
                <a:solidFill>
                  <a:schemeClr val="tx2"/>
                </a:solidFill>
                <a:latin typeface="Calibri" pitchFamily="34" charset="0"/>
                <a:cs typeface="mohammad bold art 1" pitchFamily="2" charset="-78"/>
              </a:rPr>
              <a:t>، وفي هذا الشأن، تلفت الهيئة الانتباه بأن </a:t>
            </a:r>
            <a:r>
              <a:rPr lang="ar-KW" sz="1600" b="1" u="sng" dirty="0">
                <a:solidFill>
                  <a:schemeClr val="tx2"/>
                </a:solidFill>
                <a:latin typeface="Calibri" pitchFamily="34" charset="0"/>
                <a:cs typeface="mohammad bold art 1" pitchFamily="2" charset="-78"/>
              </a:rPr>
              <a:t>نسبة السيطرة النهائية للمستفيد الفعلي على العميل، والتي يتعين على الشخص المرخص له تطبيق إجراءات العناية الواجبة عليها، هي بحد أدنى (25 %)</a:t>
            </a:r>
            <a:r>
              <a:rPr lang="ar-KW" sz="1600" b="1" dirty="0">
                <a:solidFill>
                  <a:schemeClr val="tx2"/>
                </a:solidFill>
                <a:latin typeface="Calibri" pitchFamily="34" charset="0"/>
                <a:cs typeface="mohammad bold art 1" pitchFamily="2" charset="-78"/>
              </a:rPr>
              <a:t>، بالإضافة إلى أن </a:t>
            </a:r>
            <a:r>
              <a:rPr lang="ar-KW" sz="1600" b="1" u="sng" dirty="0">
                <a:solidFill>
                  <a:schemeClr val="tx2"/>
                </a:solidFill>
                <a:latin typeface="Calibri" pitchFamily="34" charset="0"/>
                <a:cs typeface="mohammad bold art 1" pitchFamily="2" charset="-78"/>
              </a:rPr>
              <a:t>قائمة الأشخاص المسيطرين ضمن العميل الأساسي بحكم منصبهم تتضمن وبحد أدنى، كل من (أعضاء مجلس الإدارة، الرئيس التنفيذي ونواب الرئيس التنفيذي الذين يشغلون وظائف تنفيذية، ويقومون بالأعمال المرتبطة بالأنشطة الأساسية للعميل، المخولون بالتوقيع بالنيابة عن العميل، أي شخص طبيعي ترى الشركة بأنه مستفيد فعلي ضمن العميل)</a:t>
            </a:r>
            <a:r>
              <a:rPr lang="ar-KW" sz="1600" b="1" dirty="0">
                <a:solidFill>
                  <a:schemeClr val="tx2"/>
                </a:solidFill>
                <a:latin typeface="Calibri" pitchFamily="34" charset="0"/>
                <a:cs typeface="mohammad bold art 1" pitchFamily="2" charset="-78"/>
              </a:rPr>
              <a:t>، وعليه، يتعين عليكم تحديث سياساتكم وإجراءاتكم، والعمل بما جاء في التعميم المشار إليه أعلاه".</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1934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Calibri" pitchFamily="34" charset="0"/>
                <a:cs typeface="mohammad bold art 1" pitchFamily="2" charset="-78"/>
              </a:rPr>
              <a:t>الجزء الثاني/ تعميم هيئة أسواق المال رقم (5) لسنة 2023</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416594"/>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تم تحديد نسبة السيطرة النهائية للمستفيد الفعلي على العميل (مباشرة أو غير مباشرة)، وهي بحد أدنى (25%).</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تم تحديد قائمة الأشخاص المسيطرين ضمن العميل الأساسي بحكم منصبهم، وتتضمن بحد أدنى:</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أعضاء مجلس الإدارة.</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الرئيس التنفيذي ونواب الرئيس التنفيذي الذين يشغلون وظائف تنفيذية، ويقومون بالأعمال المرتبطة بالأنشطة الأساسية للعميل.</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المخولون بالتوقيع بالنيابة عن العميل.</a:t>
            </a:r>
          </a:p>
          <a:p>
            <a:pPr marL="118872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أي شخص طبيعي ترى الشركة بأنه مستفيد فعلي ضمن العميل.</a:t>
            </a:r>
          </a:p>
          <a:p>
            <a:pPr marL="73152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التأكيد على تحديث أدلة السياسات والإجراءات بموجب التعميم الصادر.</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تحديث قاعدة بيانات عملاؤكم بموجب المتطلبات المذكورة في التعميم الصادر.</a:t>
            </a:r>
          </a:p>
        </p:txBody>
      </p:sp>
    </p:spTree>
    <p:extLst>
      <p:ext uri="{BB962C8B-B14F-4D97-AF65-F5344CB8AC3E}">
        <p14:creationId xmlns:p14="http://schemas.microsoft.com/office/powerpoint/2010/main" val="3329040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000" b="1" dirty="0">
                <a:solidFill>
                  <a:srgbClr val="B39019"/>
                </a:solidFill>
                <a:latin typeface="Calibri" pitchFamily="34" charset="0"/>
                <a:cs typeface="mohammad bold art 1" pitchFamily="2" charset="-78"/>
              </a:rPr>
              <a:t>الجزء الثالث/ التقرير الوطني الخاص بتقييم مخاطر غسل الأموال وتمويل الإرهاب</a:t>
            </a:r>
            <a:endParaRPr lang="en-GB" sz="30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4339650"/>
          </a:xfrm>
          <a:prstGeom prst="rect">
            <a:avLst/>
          </a:prstGeom>
        </p:spPr>
        <p:txBody>
          <a:bodyPr wrap="square">
            <a:spAutoFit/>
          </a:bodyPr>
          <a:lstStyle/>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algn="just" rtl="1" fontAlgn="base">
              <a:spcBef>
                <a:spcPct val="0"/>
              </a:spcBef>
              <a:spcAft>
                <a:spcPts val="600"/>
              </a:spcAft>
            </a:pPr>
            <a:r>
              <a:rPr lang="ar-KW" sz="2000" dirty="0">
                <a:solidFill>
                  <a:schemeClr val="tx2"/>
                </a:solidFill>
                <a:latin typeface="Calibri" pitchFamily="34" charset="0"/>
                <a:cs typeface="mohammad bold art 1" pitchFamily="2" charset="-78"/>
              </a:rPr>
              <a:t>يعد إعداد التقرير الوطني لمخاطر غسل الأموال وتمويل الإرهاب التزاماً من دولة الكويت بالتوصية الأولى من توصيات مجموعة العمل المالي (</a:t>
            </a:r>
            <a:r>
              <a:rPr lang="ar-KW" sz="2000" dirty="0" err="1">
                <a:solidFill>
                  <a:schemeClr val="tx2"/>
                </a:solidFill>
                <a:latin typeface="Calibri" pitchFamily="34" charset="0"/>
                <a:cs typeface="mohammad bold art 1" pitchFamily="2" charset="-78"/>
              </a:rPr>
              <a:t>فاتف</a:t>
            </a:r>
            <a:r>
              <a:rPr lang="ar-KW" sz="2000" dirty="0">
                <a:solidFill>
                  <a:schemeClr val="tx2"/>
                </a:solidFill>
                <a:latin typeface="Calibri" pitchFamily="34" charset="0"/>
                <a:cs typeface="mohammad bold art 1" pitchFamily="2" charset="-78"/>
              </a:rPr>
              <a:t>)، والمتعلقة بـ </a:t>
            </a:r>
            <a:r>
              <a:rPr lang="ar-KW" sz="2000" u="sng" dirty="0">
                <a:solidFill>
                  <a:schemeClr val="tx2"/>
                </a:solidFill>
                <a:latin typeface="Calibri" pitchFamily="34" charset="0"/>
                <a:cs typeface="mohammad bold art 1" pitchFamily="2" charset="-78"/>
              </a:rPr>
              <a:t>"تقييم المخاطر وتطبيق المنهج القائم على المخاطر"</a:t>
            </a:r>
            <a:r>
              <a:rPr lang="ar-KW" sz="2000" dirty="0">
                <a:solidFill>
                  <a:schemeClr val="tx2"/>
                </a:solidFill>
                <a:latin typeface="Calibri" pitchFamily="34" charset="0"/>
                <a:cs typeface="mohammad bold art 1" pitchFamily="2" charset="-78"/>
              </a:rPr>
              <a:t>.</a:t>
            </a:r>
          </a:p>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أبرز النقاط التي تضمنها التقرير الوطني لمخاطر غسل الأموال وتمويل الإرهاب:</a:t>
            </a:r>
          </a:p>
          <a:p>
            <a:pPr marL="1005840"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منهجية التقييم من خلال تقييم عاملين:</a:t>
            </a:r>
          </a:p>
          <a:p>
            <a:pPr marL="146304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مستوى تهديد غسل الأموال وتمويل الإرهاب على المستوى الوطني.</a:t>
            </a:r>
          </a:p>
          <a:p>
            <a:pPr marL="1463040" indent="-457200" algn="just" rtl="1" fontAlgn="base">
              <a:spcBef>
                <a:spcPct val="0"/>
              </a:spcBef>
              <a:spcAft>
                <a:spcPts val="600"/>
              </a:spcAft>
              <a:buFont typeface="+mj-lt"/>
              <a:buAutoNum type="arabicPeriod"/>
            </a:pPr>
            <a:r>
              <a:rPr lang="ar-KW" sz="2000" dirty="0">
                <a:solidFill>
                  <a:schemeClr val="tx2"/>
                </a:solidFill>
                <a:latin typeface="Calibri" pitchFamily="34" charset="0"/>
                <a:cs typeface="mohammad bold art 1" pitchFamily="2" charset="-78"/>
              </a:rPr>
              <a:t>تقييم مواطن الضعف (غسل الأموال وتمويل الإرهاب) على المستوى الوطني.</a:t>
            </a:r>
          </a:p>
          <a:p>
            <a:pPr marL="1005840" algn="just" rtl="1" fontAlgn="base">
              <a:spcBef>
                <a:spcPct val="0"/>
              </a:spcBef>
              <a:spcAft>
                <a:spcPts val="600"/>
              </a:spcAft>
            </a:pPr>
            <a:endParaRPr lang="ar-KW" sz="500" dirty="0">
              <a:solidFill>
                <a:schemeClr val="tx2"/>
              </a:solidFill>
              <a:latin typeface="Calibri" pitchFamily="34" charset="0"/>
              <a:cs typeface="mohammad bold art 1" pitchFamily="2" charset="-78"/>
            </a:endParaRPr>
          </a:p>
          <a:p>
            <a:pPr marL="1005840"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تشكيل فرق العمل، ومن ضمنها فريق مجموعة قطاع الأوراق المالية.</a:t>
            </a:r>
          </a:p>
          <a:p>
            <a:pPr marL="1005840"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جمع البيانات والمعلومات (بيانات كمية ونوعية).</a:t>
            </a:r>
          </a:p>
          <a:p>
            <a:pPr marL="1005840"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مشاركة القطاع الخاص.</a:t>
            </a:r>
          </a:p>
          <a:p>
            <a:pPr marL="1005840" indent="-342900" algn="just" rtl="1" fontAlgn="base">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330860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000" b="1" dirty="0">
                <a:solidFill>
                  <a:srgbClr val="B39019"/>
                </a:solidFill>
                <a:latin typeface="Calibri" pitchFamily="34" charset="0"/>
                <a:cs typeface="mohammad bold art 1" pitchFamily="2" charset="-78"/>
              </a:rPr>
              <a:t>الجزء الثالث/ التقرير الوطني الخاص بتقييم مخاطر غسل الأموال وتمويل الإرهاب</a:t>
            </a:r>
            <a:endParaRPr lang="en-GB" sz="30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2554545"/>
          </a:xfrm>
          <a:prstGeom prst="rect">
            <a:avLst/>
          </a:prstGeom>
        </p:spPr>
        <p:txBody>
          <a:bodyPr wrap="square">
            <a:spAutoFit/>
          </a:bodyPr>
          <a:lstStyle/>
          <a:p>
            <a:pPr marL="285750" algn="just" rtl="1" fontAlgn="base">
              <a:spcBef>
                <a:spcPct val="0"/>
              </a:spcBef>
              <a:spcAft>
                <a:spcPts val="600"/>
              </a:spcAft>
            </a:pPr>
            <a:endParaRPr lang="ar-KW" sz="10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000" dirty="0">
                <a:solidFill>
                  <a:schemeClr val="tx2"/>
                </a:solidFill>
                <a:latin typeface="Calibri" pitchFamily="34" charset="0"/>
                <a:cs typeface="mohammad bold art 1" pitchFamily="2" charset="-78"/>
              </a:rPr>
              <a:t>أبرز النقاط التي تضمنها التقرير الوطني لمخاطر غسل الأموال وتمويل الإرهاب:</a:t>
            </a:r>
          </a:p>
          <a:p>
            <a:pPr marL="1005840"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نتائج التقييم:</a:t>
            </a:r>
          </a:p>
          <a:p>
            <a:pPr marL="662940" algn="just" rtl="1" fontAlgn="base">
              <a:spcBef>
                <a:spcPct val="0"/>
              </a:spcBef>
              <a:spcAft>
                <a:spcPts val="600"/>
              </a:spcAft>
            </a:pPr>
            <a:r>
              <a:rPr lang="ar-KW" sz="2000" b="1" u="sng" dirty="0">
                <a:solidFill>
                  <a:schemeClr val="tx2"/>
                </a:solidFill>
                <a:latin typeface="Calibri" pitchFamily="34" charset="0"/>
                <a:cs typeface="mohammad bold art 1" pitchFamily="2" charset="-78"/>
              </a:rPr>
              <a:t>أولاً: مخاطر غسل الأموال التي يتعرض لها قطاع الأوراق المالية، وكذلك دولة الكويت.</a:t>
            </a:r>
          </a:p>
          <a:p>
            <a:pPr marL="662940" algn="just" rtl="1" fontAlgn="base">
              <a:spcBef>
                <a:spcPct val="0"/>
              </a:spcBef>
              <a:spcAft>
                <a:spcPts val="600"/>
              </a:spcAft>
            </a:pPr>
            <a:r>
              <a:rPr lang="ar-KW" sz="2000" b="1" u="sng" dirty="0">
                <a:solidFill>
                  <a:schemeClr val="tx2"/>
                </a:solidFill>
                <a:latin typeface="Calibri" pitchFamily="34" charset="0"/>
                <a:cs typeface="mohammad bold art 1" pitchFamily="2" charset="-78"/>
              </a:rPr>
              <a:t>ثانياً: مخاطر تمويل الإرهاب التي تتعرض لها دولة الكويت.</a:t>
            </a:r>
          </a:p>
          <a:p>
            <a:pPr marL="662940" algn="just" rtl="1" fontAlgn="base">
              <a:spcBef>
                <a:spcPct val="0"/>
              </a:spcBef>
              <a:spcAft>
                <a:spcPts val="600"/>
              </a:spcAft>
            </a:pPr>
            <a:endParaRPr lang="ar-KW" sz="2000" b="1" u="sng" dirty="0">
              <a:solidFill>
                <a:schemeClr val="tx2"/>
              </a:solidFill>
              <a:latin typeface="Calibri" pitchFamily="34" charset="0"/>
              <a:cs typeface="mohammad bold art 1" pitchFamily="2" charset="-78"/>
            </a:endParaRPr>
          </a:p>
          <a:p>
            <a:pPr marL="1005840" indent="-342900" algn="just" rtl="1" fontAlgn="base">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388494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1896</TotalTime>
  <Words>1186</Words>
  <Application>Microsoft Office PowerPoint</Application>
  <PresentationFormat>Widescreen</PresentationFormat>
  <Paragraphs>110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Abadi</vt:lpstr>
      <vt:lpstr>Arial</vt:lpstr>
      <vt:lpstr>Calibri</vt:lpstr>
      <vt:lpstr>Calibri Light</vt:lpstr>
      <vt:lpstr>Sakkal Majalla</vt:lpstr>
      <vt:lpstr>Wingdings</vt:lpstr>
      <vt:lpstr>Office Theme</vt:lpstr>
      <vt:lpstr>آخر المستجدات في مجال مكافحة غسل الأموال وتمويل الإرهاب</vt:lpstr>
      <vt:lpstr>مقدمــــــــة</vt:lpstr>
      <vt:lpstr>محتوى أعمال الورشة</vt:lpstr>
      <vt:lpstr>محتوى أعمال الورشة</vt:lpstr>
      <vt:lpstr>الجزء الأول/ النموذج الجديد لإجراءات العناية الواجبة</vt:lpstr>
      <vt:lpstr>الجزء الثاني/ تعميم هيئة أسواق المال رقم (5) لسنة 2023</vt:lpstr>
      <vt:lpstr>الجزء الثاني/ تعميم هيئة أسواق المال رقم (5) لسنة 2023</vt:lpstr>
      <vt:lpstr>الجزء الثالث/ التقرير الوطني الخاص بتقييم مخاطر غسل الأموال وتمويل الإرهاب</vt:lpstr>
      <vt:lpstr>الجزء الثالث/ التقرير الوطني الخاص بتقييم مخاطر غسل الأموال وتمويل الإرهاب</vt:lpstr>
      <vt:lpstr>الجزء الثالث/ التقرير الوطني الخاص بتقييم مخاطر غسل الأموال وتمويل الإرهاب</vt:lpstr>
      <vt:lpstr>الجزء الثالث/ التقرير الوطني الخاص بتقييم مخاطر غسل الأموال وتمويل الإرهاب</vt:lpstr>
      <vt:lpstr>الجزء الرابع/ تقييم مخاطر غسل الأموال وتمويل الإرهاب</vt:lpstr>
      <vt:lpstr>الجزء الخامس/ ملاحظات مهام التفتيش الميداني السابقة</vt:lpstr>
      <vt:lpstr>الأسئلة</vt:lpstr>
      <vt:lpstr>شــكــراً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Tareq Aljutaili</cp:lastModifiedBy>
  <cp:revision>80</cp:revision>
  <dcterms:created xsi:type="dcterms:W3CDTF">2019-01-07T08:24:41Z</dcterms:created>
  <dcterms:modified xsi:type="dcterms:W3CDTF">2023-07-18T09:21:06Z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